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8"/>
  </p:notesMasterIdLst>
  <p:sldIdLst>
    <p:sldId id="318" r:id="rId2"/>
    <p:sldId id="333" r:id="rId3"/>
    <p:sldId id="335" r:id="rId4"/>
    <p:sldId id="334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17" r:id="rId14"/>
    <p:sldId id="345" r:id="rId15"/>
    <p:sldId id="344" r:id="rId16"/>
    <p:sldId id="276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8" autoAdjust="0"/>
    <p:restoredTop sz="96687"/>
  </p:normalViewPr>
  <p:slideViewPr>
    <p:cSldViewPr snapToGrid="0" snapToObjects="1" showGuides="1">
      <p:cViewPr varScale="1">
        <p:scale>
          <a:sx n="159" d="100"/>
          <a:sy n="159" d="100"/>
        </p:scale>
        <p:origin x="9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ON TWO LINES IF NECESSARY</a:t>
            </a:r>
          </a:p>
          <a:p>
            <a:pPr lvl="0"/>
            <a:endParaRPr lang="et-EE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 err="1"/>
              <a:t>First</a:t>
            </a:r>
            <a:r>
              <a:rPr lang="et-EE" sz="1800" dirty="0"/>
              <a:t> </a:t>
            </a:r>
            <a:r>
              <a:rPr lang="et-EE" sz="1800" dirty="0" err="1"/>
              <a:t>name</a:t>
            </a:r>
            <a:r>
              <a:rPr lang="et-EE" sz="1800" dirty="0"/>
              <a:t> Last </a:t>
            </a:r>
            <a:r>
              <a:rPr lang="et-EE" sz="1800" dirty="0" err="1"/>
              <a:t>name</a:t>
            </a:r>
            <a:br>
              <a:rPr lang="et-EE" sz="1800" dirty="0"/>
            </a:br>
            <a:r>
              <a:rPr lang="en-US" sz="1800" dirty="0"/>
              <a:t>Name of Faculty / Institute</a:t>
            </a:r>
            <a:endParaRPr lang="et-EE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Tallinn University of Technology</a:t>
            </a:r>
            <a:endParaRPr lang="et-EE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PRESENTATION </a:t>
            </a:r>
            <a:r>
              <a:rPr lang="et-EE" dirty="0" err="1"/>
              <a:t>Title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intermediate slide</a:t>
            </a:r>
            <a:r>
              <a:rPr lang="et-EE" altLang="en-US" sz="2900" dirty="0">
                <a:solidFill>
                  <a:schemeClr val="tx2"/>
                </a:solidFill>
              </a:rPr>
              <a:t> 	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on two or three</a:t>
            </a:r>
            <a:r>
              <a:rPr lang="et-EE" altLang="en-US" sz="29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lines if necessary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 dirty="0"/>
              <a:t>Tallinn UNIVERSITY OF TECHNOLOGY</a:t>
            </a:r>
          </a:p>
          <a:p>
            <a:r>
              <a:rPr lang="et-EE" altLang="en-US" sz="1700" cap="none" dirty="0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 dirty="0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 dirty="0"/>
              <a:t>Edit the text slides </a:t>
            </a:r>
            <a:endParaRPr lang="et-EE" dirty="0"/>
          </a:p>
          <a:p>
            <a:pPr lvl="0"/>
            <a:r>
              <a:rPr lang="en-US" dirty="0"/>
              <a:t>Edit the text slides</a:t>
            </a:r>
            <a:endParaRPr lang="et-EE" dirty="0"/>
          </a:p>
          <a:p>
            <a:pPr lvl="2"/>
            <a:r>
              <a:rPr lang="en-US" dirty="0"/>
              <a:t>Edit the text slides</a:t>
            </a: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chart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endParaRPr lang="et-EE" dirty="0"/>
          </a:p>
          <a:p>
            <a:pPr lvl="2"/>
            <a:endParaRPr lang="et-EE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an image</a:t>
            </a:r>
            <a:endParaRPr lang="en-US" noProof="0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add a chart</a:t>
            </a:r>
            <a:endParaRPr lang="et-EE" dirty="0"/>
          </a:p>
          <a:p>
            <a:pPr lvl="1"/>
            <a:endParaRPr lang="en-US" noProof="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 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 dirty="0"/>
              <a:t>Tabeli lisamiseks klõpsake ikooni</a:t>
            </a:r>
            <a:endParaRPr lang="en-US" noProof="0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864" r="28" b="21504"/>
          <a:stretch/>
        </p:blipFill>
        <p:spPr>
          <a:xfrm>
            <a:off x="-22991" y="0"/>
            <a:ext cx="12211607" cy="487625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1" y="4185016"/>
            <a:ext cx="10761105" cy="1205366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NFT marketplace platform development on Elrond blockchain</a:t>
            </a:r>
            <a:endParaRPr lang="et-EE" sz="3600" dirty="0">
              <a:solidFill>
                <a:schemeClr val="accent1"/>
              </a:solidFill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t-EE" sz="1800" dirty="0">
              <a:solidFill>
                <a:srgbClr val="332B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>
                <a:solidFill>
                  <a:srgbClr val="332B60"/>
                </a:solidFill>
              </a:rPr>
              <a:t>Vladimir Andrianov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>
                <a:solidFill>
                  <a:srgbClr val="332B60"/>
                </a:solidFill>
              </a:rPr>
              <a:t>IABM</a:t>
            </a:r>
            <a:r>
              <a:rPr lang="en-US" sz="1800" dirty="0">
                <a:solidFill>
                  <a:srgbClr val="332B60"/>
                </a:solidFill>
              </a:rPr>
              <a:t>34_Virumaa</a:t>
            </a:r>
            <a:endParaRPr lang="et-EE" sz="1800" dirty="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rgbClr val="332B60"/>
                </a:solidFill>
                <a:latin typeface="+mn-lt"/>
              </a:rPr>
              <a:t>16.12.2021</a:t>
            </a:r>
          </a:p>
        </p:txBody>
      </p:sp>
    </p:spTree>
    <p:extLst>
      <p:ext uri="{BB962C8B-B14F-4D97-AF65-F5344CB8AC3E}">
        <p14:creationId xmlns:p14="http://schemas.microsoft.com/office/powerpoint/2010/main" val="159905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9AE8-A1DF-434D-A427-A7C2EDF911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IPFS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7E641-AD2A-4FC7-854F-05F4A4CC7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6663" y="1396166"/>
            <a:ext cx="10384345" cy="4884354"/>
          </a:xfrm>
        </p:spPr>
        <p:txBody>
          <a:bodyPr/>
          <a:lstStyle/>
          <a:p>
            <a:endParaRPr lang="en-1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760263-44A1-4C29-80BE-49CDA064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27" y="1739064"/>
            <a:ext cx="7360241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9F7772-9A45-456D-800C-C24A67C25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Opensea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264BC-C5D3-4FA6-9042-02C8F8E309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0F7B4-9BC0-48B2-99B8-65852500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38" y="2554950"/>
            <a:ext cx="5867051" cy="2634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39521-EBF5-4C5E-9438-F310F6B3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8" y="1403791"/>
            <a:ext cx="6228794" cy="40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1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C5D54D-B8A5-4A71-B57B-5DE1CDBA2B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ART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34962-A4A3-4521-A2DC-A70D9B186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A62D4-B395-4986-B206-94DAC83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80" y="389020"/>
            <a:ext cx="5391191" cy="5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6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332B60"/>
                </a:solidFill>
              </a:rPr>
              <a:t>Competition</a:t>
            </a:r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3186D-3A09-4426-BA2D-C6C536018A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AD07A-26A8-4E60-A275-6E6A2D95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58" y="1060013"/>
            <a:ext cx="9914021" cy="51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5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197FD-77FA-4A83-9340-E8A0BAACA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Elrondworld</a:t>
            </a:r>
            <a:endParaRPr lang="en-150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8124B6B-BEDA-40A7-9CB0-D52EEAAFAF2C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B5ABA-4B82-4450-8677-EBC25DAE8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EA5D4-CD78-4422-A068-15C28859CE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D903-E336-4348-A77B-50819234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65" y="950661"/>
            <a:ext cx="6376541" cy="58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7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F182A8-9DE2-4508-9B75-424A07944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Prototype	</a:t>
            </a:r>
            <a:endParaRPr lang="en-150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21FC469-CF73-4723-8B2C-5C91E04238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40B3F-6AD3-4719-BD06-C74832279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22C0A-07C8-4C6A-9720-3809988BC8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0E945-F328-479C-80D0-5D75AD44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91" y="1135935"/>
            <a:ext cx="8994020" cy="51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504" r="-143" b="21504"/>
          <a:stretch/>
        </p:blipFill>
        <p:spPr>
          <a:xfrm>
            <a:off x="-19606" y="-31030"/>
            <a:ext cx="12211606" cy="49072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76869" y="4857174"/>
            <a:ext cx="10159444" cy="16350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2B60"/>
                </a:solidFill>
              </a:rPr>
              <a:t>TALLINN UNIVERSITY OF TECHNOLOGY</a:t>
            </a:r>
            <a:endParaRPr lang="en-US" altLang="en-US" dirty="0">
              <a:solidFill>
                <a:srgbClr val="332B60"/>
              </a:solidFill>
            </a:endParaRPr>
          </a:p>
          <a:p>
            <a:r>
              <a:rPr lang="et-EE" altLang="en-US" sz="1700" cap="none" dirty="0">
                <a:solidFill>
                  <a:srgbClr val="332B60"/>
                </a:solidFill>
                <a:latin typeface="Verdana" panose="020B0604030504040204" pitchFamily="34" charset="0"/>
              </a:rPr>
              <a:t>TALTECH.EE</a:t>
            </a:r>
            <a:r>
              <a:rPr lang="en-US" altLang="en-US" sz="1700" cap="none" dirty="0">
                <a:solidFill>
                  <a:srgbClr val="332B60"/>
                </a:solidFill>
                <a:latin typeface="Verdana" panose="020B0604030504040204" pitchFamily="34" charset="0"/>
              </a:rPr>
              <a:t>/</a:t>
            </a:r>
            <a:r>
              <a:rPr lang="et-EE" altLang="en-US" sz="1700" cap="none" dirty="0">
                <a:solidFill>
                  <a:srgbClr val="332B60"/>
                </a:solidFill>
                <a:latin typeface="Verdana" panose="020B0604030504040204" pitchFamily="34" charset="0"/>
              </a:rPr>
              <a:t>EN</a:t>
            </a:r>
            <a:endParaRPr lang="en-US" altLang="en-US" sz="1700" cap="none" dirty="0">
              <a:solidFill>
                <a:srgbClr val="332B6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err="1">
                <a:solidFill>
                  <a:srgbClr val="332B60"/>
                </a:solidFill>
              </a:rPr>
              <a:t>Structure</a:t>
            </a:r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93332" y="726407"/>
            <a:ext cx="8802242" cy="4135531"/>
          </a:xfrm>
        </p:spPr>
        <p:txBody>
          <a:bodyPr/>
          <a:lstStyle/>
          <a:p>
            <a:r>
              <a:rPr lang="et-EE" altLang="en-US" sz="1800" dirty="0" err="1">
                <a:solidFill>
                  <a:srgbClr val="332B60"/>
                </a:solidFill>
                <a:latin typeface="+mn-lt"/>
              </a:rPr>
              <a:t>Abstract</a:t>
            </a:r>
            <a:endParaRPr lang="et-EE" altLang="en-US" dirty="0"/>
          </a:p>
          <a:p>
            <a:r>
              <a:rPr lang="et-EE" altLang="en-US" dirty="0" err="1"/>
              <a:t>Introduction</a:t>
            </a:r>
            <a:endParaRPr lang="et-EE" altLang="en-US" dirty="0"/>
          </a:p>
          <a:p>
            <a:pPr lvl="1"/>
            <a:r>
              <a:rPr lang="et-EE" altLang="en-US" dirty="0" err="1"/>
              <a:t>Problem</a:t>
            </a:r>
            <a:r>
              <a:rPr lang="en-US" altLang="en-US" dirty="0"/>
              <a:t> (inefficient blockchain platforms on market)</a:t>
            </a:r>
            <a:endParaRPr lang="et-EE" altLang="en-US" dirty="0"/>
          </a:p>
          <a:p>
            <a:pPr lvl="1"/>
            <a:r>
              <a:rPr lang="et-EE" altLang="en-US" dirty="0" err="1"/>
              <a:t>Blockchain</a:t>
            </a:r>
            <a:r>
              <a:rPr lang="et-EE" altLang="en-US" dirty="0"/>
              <a:t> </a:t>
            </a:r>
            <a:r>
              <a:rPr lang="et-EE" altLang="en-US" dirty="0" err="1"/>
              <a:t>generations</a:t>
            </a:r>
            <a:endParaRPr lang="et-EE" altLang="en-US" dirty="0"/>
          </a:p>
          <a:p>
            <a:pPr lvl="1"/>
            <a:r>
              <a:rPr lang="et-EE" altLang="en-US" dirty="0" err="1"/>
              <a:t>Elrond</a:t>
            </a:r>
            <a:r>
              <a:rPr lang="et-EE" altLang="en-US" dirty="0"/>
              <a:t> </a:t>
            </a:r>
            <a:r>
              <a:rPr lang="et-EE" altLang="en-US" dirty="0" err="1"/>
              <a:t>specifics</a:t>
            </a:r>
            <a:r>
              <a:rPr lang="en-US" altLang="en-US" dirty="0"/>
              <a:t> (latest, third generation)</a:t>
            </a:r>
            <a:endParaRPr lang="et-EE" altLang="en-US" dirty="0"/>
          </a:p>
          <a:p>
            <a:pPr lvl="1"/>
            <a:r>
              <a:rPr lang="en-US" altLang="en-US" dirty="0"/>
              <a:t>Solution: </a:t>
            </a:r>
            <a:r>
              <a:rPr lang="et-EE" altLang="en-US" dirty="0"/>
              <a:t>NFT Marketplace on </a:t>
            </a:r>
            <a:r>
              <a:rPr lang="et-EE" altLang="en-US" dirty="0" err="1"/>
              <a:t>Elrond</a:t>
            </a:r>
            <a:r>
              <a:rPr lang="en-US" altLang="en-US" dirty="0"/>
              <a:t> for community</a:t>
            </a:r>
            <a:endParaRPr lang="et-EE" altLang="en-US" dirty="0"/>
          </a:p>
          <a:p>
            <a:r>
              <a:rPr lang="et-EE" altLang="en-US" dirty="0" err="1"/>
              <a:t>Background</a:t>
            </a:r>
            <a:endParaRPr lang="et-EE" altLang="en-US" dirty="0"/>
          </a:p>
          <a:p>
            <a:pPr lvl="1"/>
            <a:r>
              <a:rPr lang="en-US" altLang="en-US" dirty="0">
                <a:solidFill>
                  <a:srgbClr val="332B60"/>
                </a:solidFill>
              </a:rPr>
              <a:t>Borderless </a:t>
            </a:r>
            <a:r>
              <a:rPr lang="et-EE" altLang="en-US" dirty="0">
                <a:solidFill>
                  <a:srgbClr val="332B60"/>
                </a:solidFill>
              </a:rPr>
              <a:t>NFT art, </a:t>
            </a:r>
            <a:r>
              <a:rPr lang="et-EE" altLang="en-US" dirty="0" err="1">
                <a:solidFill>
                  <a:srgbClr val="332B60"/>
                </a:solidFill>
              </a:rPr>
              <a:t>marketplaces</a:t>
            </a:r>
            <a:r>
              <a:rPr lang="et-EE" altLang="en-US" dirty="0">
                <a:solidFill>
                  <a:srgbClr val="332B60"/>
                </a:solidFill>
              </a:rPr>
              <a:t>, </a:t>
            </a:r>
            <a:r>
              <a:rPr lang="et-EE" altLang="en-US" dirty="0" err="1">
                <a:solidFill>
                  <a:srgbClr val="332B60"/>
                </a:solidFill>
              </a:rPr>
              <a:t>existing</a:t>
            </a:r>
            <a:r>
              <a:rPr lang="et-EE" altLang="en-US" dirty="0">
                <a:solidFill>
                  <a:srgbClr val="332B60"/>
                </a:solidFill>
              </a:rPr>
              <a:t> </a:t>
            </a:r>
            <a:r>
              <a:rPr lang="et-EE" altLang="en-US" dirty="0" err="1">
                <a:solidFill>
                  <a:srgbClr val="332B60"/>
                </a:solidFill>
              </a:rPr>
              <a:t>solutions</a:t>
            </a:r>
            <a:endParaRPr lang="et-EE" altLang="en-US" dirty="0">
              <a:solidFill>
                <a:srgbClr val="332B60"/>
              </a:solidFill>
            </a:endParaRPr>
          </a:p>
          <a:p>
            <a:r>
              <a:rPr lang="et-EE" altLang="en-US" dirty="0"/>
              <a:t>Work </a:t>
            </a:r>
            <a:r>
              <a:rPr lang="et-EE" altLang="en-US" dirty="0" err="1"/>
              <a:t>methodology</a:t>
            </a:r>
            <a:r>
              <a:rPr lang="et-EE" altLang="en-US" dirty="0"/>
              <a:t> and </a:t>
            </a:r>
            <a:r>
              <a:rPr lang="et-EE" altLang="en-US" dirty="0" err="1"/>
              <a:t>methodology</a:t>
            </a:r>
            <a:endParaRPr lang="et-EE" altLang="en-US" dirty="0"/>
          </a:p>
          <a:p>
            <a:pPr lvl="1"/>
            <a:r>
              <a:rPr lang="et-EE" altLang="en-US" dirty="0">
                <a:solidFill>
                  <a:srgbClr val="332B60"/>
                </a:solidFill>
              </a:rPr>
              <a:t>Team, </a:t>
            </a:r>
            <a:r>
              <a:rPr lang="et-EE" altLang="en-US" dirty="0" err="1">
                <a:solidFill>
                  <a:srgbClr val="332B60"/>
                </a:solidFill>
              </a:rPr>
              <a:t>Git</a:t>
            </a:r>
            <a:r>
              <a:rPr lang="et-EE" altLang="en-US" dirty="0">
                <a:solidFill>
                  <a:srgbClr val="332B60"/>
                </a:solidFill>
              </a:rPr>
              <a:t>, </a:t>
            </a:r>
            <a:r>
              <a:rPr lang="et-EE" altLang="en-US" dirty="0" err="1">
                <a:solidFill>
                  <a:srgbClr val="332B60"/>
                </a:solidFill>
              </a:rPr>
              <a:t>Github</a:t>
            </a:r>
            <a:r>
              <a:rPr lang="et-EE" altLang="en-US" dirty="0">
                <a:solidFill>
                  <a:srgbClr val="332B60"/>
                </a:solidFill>
              </a:rPr>
              <a:t>, Team</a:t>
            </a:r>
            <a:r>
              <a:rPr lang="en-US" altLang="en-US" dirty="0">
                <a:solidFill>
                  <a:srgbClr val="332B60"/>
                </a:solidFill>
              </a:rPr>
              <a:t> communication</a:t>
            </a:r>
            <a:endParaRPr lang="et-EE" altLang="en-US" dirty="0"/>
          </a:p>
          <a:p>
            <a:pPr lvl="1"/>
            <a:r>
              <a:rPr lang="et-EE" altLang="en-US" dirty="0">
                <a:solidFill>
                  <a:srgbClr val="332B60"/>
                </a:solidFill>
              </a:rPr>
              <a:t>Solution</a:t>
            </a:r>
            <a:r>
              <a:rPr lang="en-US" altLang="en-US" dirty="0"/>
              <a:t>: frontend, backend, infrastructure, CMS</a:t>
            </a:r>
            <a:endParaRPr lang="en-US" altLang="en-US" dirty="0">
              <a:solidFill>
                <a:srgbClr val="332B60"/>
              </a:solidFill>
            </a:endParaRPr>
          </a:p>
          <a:p>
            <a:r>
              <a:rPr lang="en-US" altLang="en-US" dirty="0"/>
              <a:t>Business model</a:t>
            </a:r>
          </a:p>
          <a:p>
            <a:r>
              <a:rPr lang="en-US" altLang="en-US" dirty="0"/>
              <a:t>Analysis: Transactions, efficiency, costs</a:t>
            </a:r>
          </a:p>
          <a:p>
            <a:r>
              <a:rPr lang="en-US" altLang="en-US" dirty="0"/>
              <a:t>Summary</a:t>
            </a:r>
          </a:p>
          <a:p>
            <a:r>
              <a:rPr lang="en-US" alt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574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9DAD0-7B72-4F83-9A56-C3F8F0942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Blockchain efficiency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A6C6E-C936-4DF8-B0F0-14E59A09D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B0DB-7C92-41B8-A040-C06C4163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83" y="1221372"/>
            <a:ext cx="7975054" cy="42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6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EBAFCF-AEE1-49BE-B07F-89D8572B4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Blockchain trilemma	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0F83D-9E4A-474E-9F77-675B096560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687F5-D1CA-44A1-BCB7-D9977C2091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72" y="1360163"/>
            <a:ext cx="6373396" cy="4437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66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58D82-EE9F-45D0-8E03-58295FECB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Elrond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1E486-DC22-495B-BA56-BA9076F63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96CE1-AF65-4FD0-9994-A626657B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943100"/>
            <a:ext cx="7124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3BF88-F0EE-4D09-ADB3-C25E3B32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Fees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B577F-9DE0-498B-BC5B-7B3F15635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B6873-5CB9-4732-898E-2F9EE37B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3" y="878140"/>
            <a:ext cx="7671757" cy="57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07BD2-A6E7-45B5-8210-81339F0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Value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1CC5F-8C4B-4893-8D10-11C3F42965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FCCC4-7529-400B-8249-D3D94382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00" y="649705"/>
            <a:ext cx="9170129" cy="59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80820-9A4A-4E56-B4AB-BE45725E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Market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5415-E294-4DD5-994F-110BBEA923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1AB8C-4A10-4222-920D-01D8A08B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12" y="1360163"/>
            <a:ext cx="8066310" cy="44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A6C872-897C-48EE-AFC9-F8F2963F1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market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00CAF-BDCE-47F7-AADC-C7FBD144CF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70CF0-6DF4-43C2-9AAB-94637FD6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75" y="1277346"/>
            <a:ext cx="8448926" cy="45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1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TotalTime>1347</TotalTime>
  <Words>110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Verdana</vt:lpstr>
      <vt:lpstr>Wingdings</vt:lpstr>
      <vt:lpstr>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lastModifiedBy>Vladimir Andrianov</cp:lastModifiedBy>
  <cp:revision>132</cp:revision>
  <dcterms:created xsi:type="dcterms:W3CDTF">2018-09-19T06:51:01Z</dcterms:created>
  <dcterms:modified xsi:type="dcterms:W3CDTF">2021-12-17T14:30:03Z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